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58" r:id="rId3"/>
    <p:sldId id="259" r:id="rId4"/>
    <p:sldId id="260" r:id="rId5"/>
    <p:sldId id="261" r:id="rId6"/>
    <p:sldId id="263" r:id="rId7"/>
    <p:sldId id="264" r:id="rId8"/>
    <p:sldId id="265" r:id="rId9"/>
    <p:sldId id="267" r:id="rId10"/>
    <p:sldId id="269" r:id="rId11"/>
    <p:sldId id="268" r:id="rId12"/>
    <p:sldId id="270" r:id="rId13"/>
    <p:sldId id="262" r:id="rId14"/>
    <p:sldId id="266" r:id="rId15"/>
    <p:sldId id="271" r:id="rId16"/>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61BD62E7-D138-4CF7-AF8E-5361A0CE69FA}" type="datetimeFigureOut">
              <a:rPr lang="en-US" smtClean="0"/>
              <a:pPr/>
              <a:t>3/31/2009</a:t>
            </a:fld>
            <a:endParaRPr lang="en-US"/>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9DF4A01E-44F2-4D97-81B3-51A33D48238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E3AAB02F-34F6-4A72-AA19-311489CC1A55}" type="datetimeFigureOut">
              <a:rPr lang="en-US" smtClean="0"/>
              <a:pPr/>
              <a:t>3/31/2009</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B45CC5D9-3B98-47FF-86F1-51ED63E3E9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5CC5D9-3B98-47FF-86F1-51ED63E3E97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79525" y="1600200"/>
            <a:ext cx="7085013" cy="10668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279525" y="2819400"/>
            <a:ext cx="5256213" cy="1143000"/>
          </a:xfrm>
        </p:spPr>
        <p:txBody>
          <a:bodyPr/>
          <a:lstStyle>
            <a:lvl1pPr marL="0" indent="0">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fld id="{31435D17-783E-4689-A8D7-DFA5BCEA84C5}" type="datetimeFigureOut">
              <a:rPr lang="en-US" smtClean="0"/>
              <a:pPr/>
              <a:t>3/31/2009</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4475" y="685800"/>
            <a:ext cx="1771650" cy="5440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9525" y="685800"/>
            <a:ext cx="5162550" cy="5440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95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84625" y="1600200"/>
            <a:ext cx="2552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435D17-783E-4689-A8D7-DFA5BCEA84C5}" type="datetimeFigureOut">
              <a:rPr lang="en-US" smtClean="0"/>
              <a:pPr/>
              <a:t>3/31/2009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31A5DF-AEBD-4F9E-9D92-1FE8BC5E8D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79525" y="685800"/>
            <a:ext cx="7086600" cy="731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79525" y="1600200"/>
            <a:ext cx="5257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dt" sz="half" idx="2"/>
          </p:nvPr>
        </p:nvSpPr>
        <p:spPr bwMode="auto">
          <a:xfrm>
            <a:off x="457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31435D17-783E-4689-A8D7-DFA5BCEA84C5}" type="datetimeFigureOut">
              <a:rPr lang="en-US" smtClean="0"/>
              <a:pPr/>
              <a:t>3/31/2009</a:t>
            </a:fld>
            <a:endParaRPr lang="en-US"/>
          </a:p>
        </p:txBody>
      </p:sp>
      <p:sp>
        <p:nvSpPr>
          <p:cNvPr id="1032" name="Rectangle 8"/>
          <p:cNvSpPr>
            <a:spLocks noGrp="1" noChangeArrowheads="1"/>
          </p:cNvSpPr>
          <p:nvPr>
            <p:ph type="ftr" sz="quarter" idx="3"/>
          </p:nvPr>
        </p:nvSpPr>
        <p:spPr bwMode="auto">
          <a:xfrm>
            <a:off x="3124200" y="6429375"/>
            <a:ext cx="2895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3" name="Rectangle 9"/>
          <p:cNvSpPr>
            <a:spLocks noGrp="1" noChangeArrowheads="1"/>
          </p:cNvSpPr>
          <p:nvPr>
            <p:ph type="sldNum" sz="quarter" idx="4"/>
          </p:nvPr>
        </p:nvSpPr>
        <p:spPr bwMode="auto">
          <a:xfrm>
            <a:off x="6553200" y="6429375"/>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8031A5DF-AEBD-4F9E-9D92-1FE8BC5E8D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to%20be%20a%20slave.x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To%20Be%20a%20Slave%20-%20Assignment%206.doc" TargetMode="External"/><Relationship Id="rId2" Type="http://schemas.openxmlformats.org/officeDocument/2006/relationships/hyperlink" Target="To%20be%20a%20Slave%20Assignment%201.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 Be a Slave</a:t>
            </a:r>
            <a:r>
              <a:rPr lang="en-US" dirty="0" smtClean="0"/>
              <a:t> by Julius Lester</a:t>
            </a:r>
            <a:endParaRPr lang="en-US" dirty="0"/>
          </a:p>
        </p:txBody>
      </p:sp>
      <p:sp>
        <p:nvSpPr>
          <p:cNvPr id="3" name="Content Placeholder 2"/>
          <p:cNvSpPr>
            <a:spLocks noGrp="1"/>
          </p:cNvSpPr>
          <p:nvPr>
            <p:ph idx="1"/>
          </p:nvPr>
        </p:nvSpPr>
        <p:spPr>
          <a:xfrm>
            <a:off x="990600" y="1600200"/>
            <a:ext cx="4435475" cy="4525963"/>
          </a:xfrm>
        </p:spPr>
        <p:txBody>
          <a:bodyPr/>
          <a:lstStyle/>
          <a:p>
            <a:pPr>
              <a:buNone/>
              <a:defRPr/>
            </a:pPr>
            <a:r>
              <a:rPr lang="en-US" sz="2400" dirty="0"/>
              <a:t>“It is rare to find a book that enables children to identify as compellingly with the slaves as this one does.”  </a:t>
            </a:r>
            <a:r>
              <a:rPr lang="en-US" sz="2400" dirty="0" smtClean="0"/>
              <a:t> - </a:t>
            </a:r>
            <a:r>
              <a:rPr lang="en-US" sz="1600" dirty="0" smtClean="0"/>
              <a:t>Publishers Weekly</a:t>
            </a:r>
          </a:p>
          <a:p>
            <a:pPr>
              <a:buNone/>
              <a:defRPr/>
            </a:pPr>
            <a:endParaRPr lang="en-US" sz="2400" u="sng" dirty="0" smtClean="0"/>
          </a:p>
          <a:p>
            <a:pPr>
              <a:buNone/>
              <a:defRPr/>
            </a:pPr>
            <a:r>
              <a:rPr lang="en-US" sz="2400" dirty="0" smtClean="0"/>
              <a:t>“</a:t>
            </a:r>
            <a:r>
              <a:rPr lang="en-US" sz="2400" dirty="0"/>
              <a:t>From history-and for </a:t>
            </a:r>
            <a:r>
              <a:rPr lang="en-US" sz="2400" dirty="0" smtClean="0"/>
              <a:t>our time-there’s </a:t>
            </a:r>
            <a:r>
              <a:rPr lang="en-US" sz="2400" dirty="0"/>
              <a:t>nothing better than </a:t>
            </a:r>
            <a:r>
              <a:rPr lang="en-US" sz="2400" u="sng" dirty="0"/>
              <a:t>To Be a Slave</a:t>
            </a:r>
            <a:r>
              <a:rPr lang="en-US" sz="2400" dirty="0"/>
              <a:t>.” </a:t>
            </a:r>
            <a:r>
              <a:rPr lang="en-US" sz="2400" dirty="0" smtClean="0"/>
              <a:t> </a:t>
            </a:r>
          </a:p>
          <a:p>
            <a:pPr>
              <a:buNone/>
              <a:defRPr/>
            </a:pPr>
            <a:r>
              <a:rPr lang="en-US" sz="2400" dirty="0"/>
              <a:t>	</a:t>
            </a:r>
            <a:r>
              <a:rPr lang="en-US" sz="2400" dirty="0" smtClean="0"/>
              <a:t>	- </a:t>
            </a:r>
            <a:r>
              <a:rPr lang="en-US" sz="1600" dirty="0" smtClean="0"/>
              <a:t>New </a:t>
            </a:r>
            <a:r>
              <a:rPr lang="en-US" sz="1600" dirty="0"/>
              <a:t>York Times Book Review</a:t>
            </a:r>
          </a:p>
          <a:p>
            <a:pPr>
              <a:buNone/>
            </a:pPr>
            <a:endParaRPr lang="en-US" dirty="0"/>
          </a:p>
        </p:txBody>
      </p:sp>
      <p:pic>
        <p:nvPicPr>
          <p:cNvPr id="22530" name="Picture 2" descr="http://ecx.images-amazon.com/images/I/516HQKCV1XL.jpg"/>
          <p:cNvPicPr>
            <a:picLocks noChangeAspect="1" noChangeArrowheads="1"/>
          </p:cNvPicPr>
          <p:nvPr/>
        </p:nvPicPr>
        <p:blipFill>
          <a:blip r:embed="rId2"/>
          <a:srcRect/>
          <a:stretch>
            <a:fillRect/>
          </a:stretch>
        </p:blipFill>
        <p:spPr bwMode="auto">
          <a:xfrm>
            <a:off x="5447899" y="1371601"/>
            <a:ext cx="3696101" cy="5486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 Emancipation </a:t>
            </a:r>
            <a:endParaRPr lang="en-US" dirty="0"/>
          </a:p>
        </p:txBody>
      </p:sp>
      <p:sp>
        <p:nvSpPr>
          <p:cNvPr id="3" name="Content Placeholder 2"/>
          <p:cNvSpPr>
            <a:spLocks noGrp="1"/>
          </p:cNvSpPr>
          <p:nvPr>
            <p:ph idx="1"/>
          </p:nvPr>
        </p:nvSpPr>
        <p:spPr/>
        <p:txBody>
          <a:bodyPr/>
          <a:lstStyle/>
          <a:p>
            <a:r>
              <a:rPr lang="en-US" sz="2400" dirty="0" smtClean="0"/>
              <a:t>Although the Emancipation Proclamation had little actual effect, once slaves heard rumors they were freed, they did not hesitate.</a:t>
            </a:r>
          </a:p>
          <a:p>
            <a:endParaRPr lang="en-US" sz="800" dirty="0" smtClean="0"/>
          </a:p>
          <a:p>
            <a:pPr>
              <a:buNone/>
            </a:pPr>
            <a:r>
              <a:rPr lang="en-US" sz="2000" dirty="0" smtClean="0"/>
              <a:t>     “</a:t>
            </a:r>
            <a:r>
              <a:rPr lang="en-US" sz="2000" i="1" dirty="0" smtClean="0"/>
              <a:t>I’m free!  Yes, I’m free!  </a:t>
            </a:r>
            <a:r>
              <a:rPr lang="en-US" sz="2000" i="1" dirty="0" err="1" smtClean="0"/>
              <a:t>Ain’t</a:t>
            </a:r>
            <a:r>
              <a:rPr lang="en-US" sz="2000" i="1" dirty="0" smtClean="0"/>
              <a:t> got to work for you no more.  You can’t put me in your pocket now!”</a:t>
            </a:r>
            <a:r>
              <a:rPr lang="en-US" sz="2000" dirty="0" smtClean="0"/>
              <a:t>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9524" y="685800"/>
            <a:ext cx="7254875" cy="731838"/>
          </a:xfrm>
        </p:spPr>
        <p:txBody>
          <a:bodyPr/>
          <a:lstStyle/>
          <a:p>
            <a:r>
              <a:rPr lang="en-US" dirty="0" smtClean="0"/>
              <a:t>Chapter 7 - After Emancipation</a:t>
            </a:r>
            <a:endParaRPr lang="en-US" dirty="0"/>
          </a:p>
        </p:txBody>
      </p:sp>
      <p:sp>
        <p:nvSpPr>
          <p:cNvPr id="3" name="Content Placeholder 2"/>
          <p:cNvSpPr>
            <a:spLocks noGrp="1"/>
          </p:cNvSpPr>
          <p:nvPr>
            <p:ph idx="1"/>
          </p:nvPr>
        </p:nvSpPr>
        <p:spPr>
          <a:xfrm>
            <a:off x="1066800" y="1676400"/>
            <a:ext cx="6934200" cy="4525963"/>
          </a:xfrm>
        </p:spPr>
        <p:txBody>
          <a:bodyPr/>
          <a:lstStyle/>
          <a:p>
            <a:r>
              <a:rPr lang="en-US" sz="2400" dirty="0" smtClean="0"/>
              <a:t>Although slaves were free in name, many were forced to be sharecroppers on their former owner’s land, thus little had changed.  </a:t>
            </a:r>
          </a:p>
          <a:p>
            <a:r>
              <a:rPr lang="en-US" sz="2400" dirty="0" smtClean="0"/>
              <a:t>Resistance groups such as the KKK formed to keep blacks from obtaining true freedom.</a:t>
            </a:r>
          </a:p>
          <a:p>
            <a:endParaRPr lang="en-US" sz="800" dirty="0" smtClean="0"/>
          </a:p>
          <a:p>
            <a:pPr>
              <a:buNone/>
            </a:pPr>
            <a:r>
              <a:rPr lang="en-US" sz="2000" i="1" dirty="0" smtClean="0"/>
              <a:t>    “If they (former slaves) got so they made              good money and had  a good farm, the                </a:t>
            </a:r>
            <a:r>
              <a:rPr lang="en-US" sz="2000" i="1" dirty="0" err="1" smtClean="0"/>
              <a:t>Klu</a:t>
            </a:r>
            <a:r>
              <a:rPr lang="en-US" sz="2000" i="1" dirty="0" smtClean="0"/>
              <a:t> Klux would come and murder them…          They’d go to jails and take the colored                 men out and knock their brains out and              break their necks and throw ‘</a:t>
            </a:r>
            <a:r>
              <a:rPr lang="en-US" sz="2000" i="1" dirty="0" err="1" smtClean="0"/>
              <a:t>em</a:t>
            </a:r>
            <a:r>
              <a:rPr lang="en-US" sz="2000" i="1" dirty="0" smtClean="0"/>
              <a:t> in the river.”</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Epilogue</a:t>
            </a:r>
            <a:endParaRPr lang="en-US" dirty="0"/>
          </a:p>
        </p:txBody>
      </p:sp>
      <p:sp>
        <p:nvSpPr>
          <p:cNvPr id="3" name="Content Placeholder 2"/>
          <p:cNvSpPr>
            <a:spLocks noGrp="1"/>
          </p:cNvSpPr>
          <p:nvPr>
            <p:ph idx="1"/>
          </p:nvPr>
        </p:nvSpPr>
        <p:spPr>
          <a:xfrm>
            <a:off x="1279524" y="1600200"/>
            <a:ext cx="6950075" cy="4525963"/>
          </a:xfrm>
        </p:spPr>
        <p:txBody>
          <a:bodyPr/>
          <a:lstStyle/>
          <a:p>
            <a:r>
              <a:rPr lang="en-US" sz="2400" dirty="0" smtClean="0"/>
              <a:t>The Federal Writers’ Project, formed during the Great Depression, conducted interviews of ex-slaves to break certain stereotypes.  </a:t>
            </a:r>
          </a:p>
          <a:p>
            <a:r>
              <a:rPr lang="en-US" sz="2000" i="1" dirty="0" smtClean="0"/>
              <a:t>“Lincoln got the praise for freeing us, but did he                     do it?  He give us freedom without giving                 us any chance to live to ourselves and                     we still had to depend on the southern                white man for work, food and clothing,                 and he held us out of necessity and want                 in a state of servitude but little better                     than slavery…The Yankees helped free                   us, so they say, but they let us be put                              back in slavery again.”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in the Classroom</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Jigsaw Technique</a:t>
            </a:r>
          </a:p>
          <a:p>
            <a:pPr lvl="1"/>
            <a:r>
              <a:rPr lang="en-US" dirty="0" smtClean="0"/>
              <a:t>Each student becomes “expert” on their chapter(s)</a:t>
            </a:r>
          </a:p>
          <a:p>
            <a:pPr lvl="1"/>
            <a:r>
              <a:rPr lang="en-US" dirty="0" smtClean="0">
                <a:hlinkClick r:id="rId2" action="ppaction://hlinkfile"/>
              </a:rPr>
              <a:t>Students responsible for summarizing  chapter and pulling most relevant quotes from chapter to share with rest of group</a:t>
            </a:r>
            <a:endParaRPr lang="en-US" dirty="0" smtClean="0"/>
          </a:p>
          <a:p>
            <a:pPr lvl="1"/>
            <a:r>
              <a:rPr lang="en-US" dirty="0" smtClean="0"/>
              <a:t>Group writes paragraph/essay conveying meaning of book, using quotes from book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How to Use in the Classroom</a:t>
            </a:r>
          </a:p>
        </p:txBody>
      </p:sp>
      <p:sp>
        <p:nvSpPr>
          <p:cNvPr id="7171" name="Rectangle 3"/>
          <p:cNvSpPr>
            <a:spLocks noGrp="1" noChangeArrowheads="1"/>
          </p:cNvSpPr>
          <p:nvPr>
            <p:ph type="body" idx="1"/>
          </p:nvPr>
        </p:nvSpPr>
        <p:spPr>
          <a:xfrm>
            <a:off x="1066800" y="1524000"/>
            <a:ext cx="7239000" cy="4800600"/>
          </a:xfrm>
        </p:spPr>
        <p:txBody>
          <a:bodyPr/>
          <a:lstStyle/>
          <a:p>
            <a:pPr marL="514350" indent="-514350" eaLnBrk="1" hangingPunct="1">
              <a:buFont typeface="+mj-lt"/>
              <a:buAutoNum type="arabicPeriod" startAt="2"/>
            </a:pPr>
            <a:r>
              <a:rPr lang="en-US" dirty="0" smtClean="0"/>
              <a:t>Have students draw a picture of what the plantation would look like from the slave point of view</a:t>
            </a:r>
          </a:p>
          <a:p>
            <a:pPr marL="514350" indent="-514350" eaLnBrk="1" hangingPunct="1">
              <a:buFont typeface="+mj-lt"/>
              <a:buAutoNum type="arabicPeriod" startAt="2"/>
            </a:pPr>
            <a:r>
              <a:rPr lang="en-US" dirty="0" smtClean="0"/>
              <a:t>Write an essay and/or have a discussion on the differences            with the paternalistic view of           slave holders with the reality                of slave life</a:t>
            </a:r>
          </a:p>
          <a:p>
            <a:pPr marL="514350" indent="-514350" eaLnBrk="1" hangingPunct="1">
              <a:buFont typeface="+mj-lt"/>
              <a:buAutoNum type="arabicPeriod" startAt="2"/>
            </a:pPr>
            <a:r>
              <a:rPr lang="en-US" dirty="0" smtClean="0"/>
              <a:t>Compare and contrast white abolitionists  to slave               resistance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in the Classroom</a:t>
            </a:r>
            <a:endParaRPr lang="en-US" dirty="0"/>
          </a:p>
        </p:txBody>
      </p:sp>
      <p:sp>
        <p:nvSpPr>
          <p:cNvPr id="4" name="Content Placeholder 3"/>
          <p:cNvSpPr>
            <a:spLocks noGrp="1"/>
          </p:cNvSpPr>
          <p:nvPr>
            <p:ph idx="1"/>
          </p:nvPr>
        </p:nvSpPr>
        <p:spPr/>
        <p:txBody>
          <a:bodyPr/>
          <a:lstStyle/>
          <a:p>
            <a:pPr marL="514350" indent="-514350">
              <a:buFont typeface="+mj-lt"/>
              <a:buAutoNum type="arabicPeriod" startAt="5"/>
            </a:pPr>
            <a:r>
              <a:rPr lang="en-US" dirty="0" smtClean="0">
                <a:hlinkClick r:id="rId2" action="ppaction://hlinkfile"/>
              </a:rPr>
              <a:t>Make a timeline that traces the evolution of American Slavery from the early 1600s to the mid 1900s </a:t>
            </a:r>
            <a:endParaRPr lang="en-US" dirty="0" smtClean="0"/>
          </a:p>
          <a:p>
            <a:pPr marL="514350" indent="-514350">
              <a:buFont typeface="+mj-lt"/>
              <a:buAutoNum type="arabicPeriod" startAt="5"/>
            </a:pPr>
            <a:r>
              <a:rPr lang="en-US" dirty="0" smtClean="0">
                <a:hlinkClick r:id="rId3" action="ppaction://hlinkfile"/>
              </a:rPr>
              <a:t>Create a mural depicting the six stages of a slave’s life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Story is Told</a:t>
            </a:r>
            <a:endParaRPr lang="en-US" dirty="0"/>
          </a:p>
        </p:txBody>
      </p:sp>
      <p:sp>
        <p:nvSpPr>
          <p:cNvPr id="3" name="Content Placeholder 2"/>
          <p:cNvSpPr>
            <a:spLocks noGrp="1"/>
          </p:cNvSpPr>
          <p:nvPr>
            <p:ph idx="1"/>
          </p:nvPr>
        </p:nvSpPr>
        <p:spPr/>
        <p:txBody>
          <a:bodyPr/>
          <a:lstStyle/>
          <a:p>
            <a:r>
              <a:rPr lang="en-US" dirty="0" smtClean="0"/>
              <a:t>Uses 19</a:t>
            </a:r>
            <a:r>
              <a:rPr lang="en-US" baseline="30000" dirty="0" smtClean="0"/>
              <a:t>th</a:t>
            </a:r>
            <a:r>
              <a:rPr lang="en-US" dirty="0" smtClean="0"/>
              <a:t> C. slave narratives &amp; work of Federal Writers’ Project to allow slaves to tell experience in their own words</a:t>
            </a:r>
          </a:p>
          <a:p>
            <a:r>
              <a:rPr lang="en-US" dirty="0" smtClean="0"/>
              <a:t>Chapters begin w/ brief narrative, then use words of slaves to tell story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Prologue - Taken from Africa</a:t>
            </a:r>
            <a:endParaRPr lang="en-US" dirty="0"/>
          </a:p>
        </p:txBody>
      </p:sp>
      <p:sp>
        <p:nvSpPr>
          <p:cNvPr id="3" name="Content Placeholder 2"/>
          <p:cNvSpPr>
            <a:spLocks noGrp="1"/>
          </p:cNvSpPr>
          <p:nvPr>
            <p:ph idx="1"/>
          </p:nvPr>
        </p:nvSpPr>
        <p:spPr>
          <a:xfrm>
            <a:off x="685800" y="1600200"/>
            <a:ext cx="4800600" cy="4525963"/>
          </a:xfrm>
        </p:spPr>
        <p:txBody>
          <a:bodyPr/>
          <a:lstStyle/>
          <a:p>
            <a:r>
              <a:rPr lang="en-US" sz="2400" dirty="0" smtClean="0"/>
              <a:t>Traces the birth of the African slave trade &amp; its introduction in America</a:t>
            </a:r>
          </a:p>
          <a:p>
            <a:pPr>
              <a:buNone/>
            </a:pPr>
            <a:endParaRPr lang="en-US" sz="800" dirty="0"/>
          </a:p>
          <a:p>
            <a:pPr>
              <a:buNone/>
            </a:pPr>
            <a:r>
              <a:rPr lang="en-US" sz="1800" dirty="0" smtClean="0"/>
              <a:t>     </a:t>
            </a:r>
            <a:r>
              <a:rPr lang="en-US" sz="1800" i="1" dirty="0" smtClean="0"/>
              <a:t>“I was knocked down by a heavy blow of a club, and when I recovered from the stupor that followed, I found myself tied fast with the long rope…”</a:t>
            </a:r>
          </a:p>
          <a:p>
            <a:pPr>
              <a:buNone/>
            </a:pPr>
            <a:endParaRPr lang="en-US" sz="1800" i="1" dirty="0"/>
          </a:p>
          <a:p>
            <a:pPr>
              <a:buNone/>
            </a:pPr>
            <a:r>
              <a:rPr lang="en-US" sz="1800" i="1" dirty="0" smtClean="0"/>
              <a:t>     “More than a third of us died on the passage and when we arrived at Charleston, I was not able to stand.  It was more than a week after I left the ship before I could straighten my limbs.”  </a:t>
            </a:r>
          </a:p>
          <a:p>
            <a:pPr>
              <a:buNone/>
            </a:pPr>
            <a:endParaRPr lang="en-US" sz="2000" dirty="0"/>
          </a:p>
          <a:p>
            <a:pPr>
              <a:buNone/>
            </a:pPr>
            <a:endParaRPr lang="en-US" sz="2000" dirty="0" smtClean="0"/>
          </a:p>
          <a:p>
            <a:endParaRPr lang="en-US" dirty="0" smtClean="0"/>
          </a:p>
          <a:p>
            <a:endParaRPr lang="en-US" dirty="0"/>
          </a:p>
          <a:p>
            <a:endParaRPr lang="en-US" dirty="0" smtClean="0"/>
          </a:p>
          <a:p>
            <a:pPr>
              <a:buNone/>
            </a:pPr>
            <a:endParaRPr lang="en-US" sz="800" dirty="0" smtClean="0"/>
          </a:p>
          <a:p>
            <a:pPr>
              <a:buNone/>
            </a:pPr>
            <a:endParaRPr lang="en-US" dirty="0"/>
          </a:p>
        </p:txBody>
      </p:sp>
      <p:pic>
        <p:nvPicPr>
          <p:cNvPr id="4" name="Picture 6" descr="slave inside"/>
          <p:cNvPicPr>
            <a:picLocks noChangeAspect="1" noChangeArrowheads="1"/>
          </p:cNvPicPr>
          <p:nvPr/>
        </p:nvPicPr>
        <p:blipFill>
          <a:blip r:embed="rId2" cstate="print"/>
          <a:srcRect/>
          <a:stretch>
            <a:fillRect/>
          </a:stretch>
        </p:blipFill>
        <p:spPr>
          <a:xfrm>
            <a:off x="5791200" y="1588926"/>
            <a:ext cx="3352800" cy="526907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1 - To Be a Slave</a:t>
            </a:r>
            <a:endParaRPr lang="en-US" dirty="0"/>
          </a:p>
        </p:txBody>
      </p:sp>
      <p:sp>
        <p:nvSpPr>
          <p:cNvPr id="3" name="Content Placeholder 2"/>
          <p:cNvSpPr>
            <a:spLocks noGrp="1"/>
          </p:cNvSpPr>
          <p:nvPr>
            <p:ph idx="1"/>
          </p:nvPr>
        </p:nvSpPr>
        <p:spPr>
          <a:xfrm>
            <a:off x="685800" y="1600200"/>
            <a:ext cx="5546725" cy="4525963"/>
          </a:xfrm>
        </p:spPr>
        <p:txBody>
          <a:bodyPr/>
          <a:lstStyle/>
          <a:p>
            <a:r>
              <a:rPr lang="en-US" sz="2400" dirty="0" smtClean="0"/>
              <a:t>Brings to life what it felt like to be owned by another human being – and the varying nature of slave experiences</a:t>
            </a:r>
          </a:p>
          <a:p>
            <a:endParaRPr lang="en-US" sz="1800" dirty="0" smtClean="0"/>
          </a:p>
          <a:p>
            <a:pPr>
              <a:buNone/>
            </a:pPr>
            <a:r>
              <a:rPr lang="en-US" sz="1800" dirty="0" smtClean="0"/>
              <a:t>      “Anytime </a:t>
            </a:r>
            <a:r>
              <a:rPr lang="en-US" sz="1800" dirty="0" err="1" smtClean="0"/>
              <a:t>ol</a:t>
            </a:r>
            <a:r>
              <a:rPr lang="en-US" sz="1800" dirty="0" smtClean="0"/>
              <a:t>’ </a:t>
            </a:r>
            <a:r>
              <a:rPr lang="en-US" sz="1800" dirty="0" err="1" smtClean="0"/>
              <a:t>massa</a:t>
            </a:r>
            <a:r>
              <a:rPr lang="en-US" sz="1800" dirty="0" smtClean="0"/>
              <a:t> got a slave that been </a:t>
            </a:r>
            <a:r>
              <a:rPr lang="en-US" sz="1800" dirty="0" err="1" smtClean="0"/>
              <a:t>cuttin</a:t>
            </a:r>
            <a:r>
              <a:rPr lang="en-US" sz="1800" dirty="0" smtClean="0"/>
              <a:t>’ up or something, he tell Gave to give that slave a </a:t>
            </a:r>
            <a:r>
              <a:rPr lang="en-US" sz="1800" dirty="0" err="1" smtClean="0"/>
              <a:t>lashin</a:t>
            </a:r>
            <a:r>
              <a:rPr lang="en-US" sz="1800" dirty="0" smtClean="0"/>
              <a:t>’. Sometime he comedown to the barn to watch it, but most time he just set on the porch and listen to the blows.”</a:t>
            </a:r>
          </a:p>
          <a:p>
            <a:pPr>
              <a:buNone/>
            </a:pPr>
            <a:endParaRPr lang="en-US" sz="1800" dirty="0"/>
          </a:p>
          <a:p>
            <a:pPr>
              <a:buNone/>
            </a:pPr>
            <a:r>
              <a:rPr lang="en-US" sz="1800" i="1" dirty="0" smtClean="0"/>
              <a:t>    “The master would make us slaves steal from each of the slave owners.  Our master would make us surround a herd of his neighbor’s cattle and round them up at night.”  </a:t>
            </a:r>
            <a:endParaRPr lang="en-US" sz="1800" i="1" dirty="0"/>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 The Auction Block</a:t>
            </a:r>
            <a:endParaRPr lang="en-US" dirty="0"/>
          </a:p>
        </p:txBody>
      </p:sp>
      <p:sp>
        <p:nvSpPr>
          <p:cNvPr id="3" name="Content Placeholder 2"/>
          <p:cNvSpPr>
            <a:spLocks noGrp="1"/>
          </p:cNvSpPr>
          <p:nvPr>
            <p:ph idx="1"/>
          </p:nvPr>
        </p:nvSpPr>
        <p:spPr>
          <a:xfrm>
            <a:off x="838200" y="1600200"/>
            <a:ext cx="5699125" cy="4525963"/>
          </a:xfrm>
        </p:spPr>
        <p:txBody>
          <a:bodyPr/>
          <a:lstStyle/>
          <a:p>
            <a:r>
              <a:rPr lang="en-US" sz="2400" dirty="0" smtClean="0"/>
              <a:t>Humanizes the slave experience of being bought and sold with no regard to family </a:t>
            </a:r>
          </a:p>
          <a:p>
            <a:endParaRPr lang="en-US" sz="800" dirty="0" smtClean="0"/>
          </a:p>
          <a:p>
            <a:pPr>
              <a:buNone/>
            </a:pPr>
            <a:r>
              <a:rPr lang="en-US" sz="1800" i="1" dirty="0" smtClean="0"/>
              <a:t>     “When her fourth baby was born and was about two months old…she said ‘I just decided I’m not going to let </a:t>
            </a:r>
            <a:r>
              <a:rPr lang="en-US" sz="1800" i="1" dirty="0" err="1" smtClean="0"/>
              <a:t>ol</a:t>
            </a:r>
            <a:r>
              <a:rPr lang="en-US" sz="1800" i="1" dirty="0" smtClean="0"/>
              <a:t>’ master sell this baby.’ She give it something out of a bottle and pretty soon it was dead.”</a:t>
            </a:r>
          </a:p>
          <a:p>
            <a:pPr>
              <a:buNone/>
            </a:pPr>
            <a:endParaRPr lang="en-US" sz="1800" i="1" dirty="0" smtClean="0"/>
          </a:p>
          <a:p>
            <a:pPr>
              <a:buNone/>
            </a:pPr>
            <a:r>
              <a:rPr lang="en-US" sz="1800" i="1" dirty="0" smtClean="0"/>
              <a:t>    “My master took the paper I brought and after looking at it a minute he turned to mistress and said, “That old Yankee [Lincoln] has got elected and I am going to sell every slave I got because he is going to free them.”</a:t>
            </a:r>
            <a:endParaRPr lang="en-US" sz="1800" i="1" dirty="0"/>
          </a:p>
          <a:p>
            <a:pPr>
              <a:buNone/>
            </a:pPr>
            <a:endParaRPr lang="en-US" sz="1800" dirty="0" smtClean="0"/>
          </a:p>
          <a:p>
            <a:pPr>
              <a:buNone/>
            </a:pPr>
            <a:endParaRPr lang="en-US" sz="1800" dirty="0" smtClean="0"/>
          </a:p>
          <a:p>
            <a:pPr>
              <a:buNone/>
            </a:pPr>
            <a:endParaRPr lang="en-US" sz="2000" dirty="0"/>
          </a:p>
          <a:p>
            <a:pPr>
              <a:buNone/>
            </a:pPr>
            <a:endParaRPr lang="en-US" sz="2000" dirty="0" smtClean="0"/>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473075"/>
            <a:ext cx="7543800" cy="944563"/>
          </a:xfrm>
        </p:spPr>
        <p:txBody>
          <a:bodyPr/>
          <a:lstStyle/>
          <a:p>
            <a:pPr eaLnBrk="1" hangingPunct="1"/>
            <a:r>
              <a:rPr lang="en-US" dirty="0" smtClean="0"/>
              <a:t>Chapter 3 – The Plantation</a:t>
            </a:r>
          </a:p>
        </p:txBody>
      </p:sp>
      <p:sp>
        <p:nvSpPr>
          <p:cNvPr id="4099" name="Rectangle 3"/>
          <p:cNvSpPr>
            <a:spLocks noGrp="1" noChangeArrowheads="1"/>
          </p:cNvSpPr>
          <p:nvPr>
            <p:ph type="body" idx="1"/>
          </p:nvPr>
        </p:nvSpPr>
        <p:spPr>
          <a:xfrm>
            <a:off x="990600" y="1600200"/>
            <a:ext cx="5867400" cy="4525963"/>
          </a:xfrm>
        </p:spPr>
        <p:txBody>
          <a:bodyPr/>
          <a:lstStyle/>
          <a:p>
            <a:pPr eaLnBrk="1" hangingPunct="1"/>
            <a:r>
              <a:rPr lang="en-US" dirty="0" smtClean="0"/>
              <a:t>Details the life on the plantation from the slaves point of view including:</a:t>
            </a:r>
          </a:p>
          <a:p>
            <a:pPr lvl="1" eaLnBrk="1" hangingPunct="1"/>
            <a:r>
              <a:rPr lang="en-US" dirty="0" smtClean="0"/>
              <a:t>Slave quarters</a:t>
            </a:r>
          </a:p>
          <a:p>
            <a:pPr lvl="1" eaLnBrk="1" hangingPunct="1"/>
            <a:r>
              <a:rPr lang="en-US" dirty="0" smtClean="0"/>
              <a:t>Slave clothing (or lack there of)</a:t>
            </a:r>
          </a:p>
          <a:p>
            <a:pPr lvl="1" eaLnBrk="1" hangingPunct="1"/>
            <a:r>
              <a:rPr lang="en-US" dirty="0" smtClean="0"/>
              <a:t>Slave labor</a:t>
            </a:r>
          </a:p>
          <a:p>
            <a:pPr lvl="2" eaLnBrk="1" hangingPunct="1"/>
            <a:r>
              <a:rPr lang="en-US" dirty="0" smtClean="0"/>
              <a:t>Working dawn till dusk and sometimes through to night to pick 200lbs of cotton or more</a:t>
            </a:r>
          </a:p>
          <a:p>
            <a:pPr lvl="2" eaLnBrk="1" hangingPunct="1"/>
            <a:r>
              <a:rPr lang="en-US" dirty="0" smtClean="0"/>
              <a:t>Chores to do after cotton picking</a:t>
            </a:r>
          </a:p>
          <a:p>
            <a:pPr lvl="1" eaLnBrk="1" hangingPunct="1"/>
            <a:r>
              <a:rPr lang="en-US" dirty="0" smtClean="0"/>
              <a:t>Little food provided for slave meals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Chapter 4 – Resistance to Slavery</a:t>
            </a:r>
          </a:p>
        </p:txBody>
      </p:sp>
      <p:sp>
        <p:nvSpPr>
          <p:cNvPr id="5123" name="Rectangle 3"/>
          <p:cNvSpPr>
            <a:spLocks noGrp="1" noChangeArrowheads="1"/>
          </p:cNvSpPr>
          <p:nvPr>
            <p:ph type="body" idx="1"/>
          </p:nvPr>
        </p:nvSpPr>
        <p:spPr>
          <a:xfrm>
            <a:off x="1066800" y="1905000"/>
            <a:ext cx="5715000" cy="4648200"/>
          </a:xfrm>
        </p:spPr>
        <p:txBody>
          <a:bodyPr/>
          <a:lstStyle/>
          <a:p>
            <a:pPr eaLnBrk="1" hangingPunct="1"/>
            <a:r>
              <a:rPr lang="en-US" dirty="0" smtClean="0"/>
              <a:t>Used many tools to retain humanity and have different attitudes about themselves from the slave owners</a:t>
            </a:r>
          </a:p>
          <a:p>
            <a:pPr eaLnBrk="1" hangingPunct="1"/>
            <a:r>
              <a:rPr lang="en-US" dirty="0" smtClean="0"/>
              <a:t>These include…</a:t>
            </a:r>
          </a:p>
          <a:p>
            <a:pPr lvl="1" eaLnBrk="1" hangingPunct="1"/>
            <a:r>
              <a:rPr lang="en-US" dirty="0" smtClean="0"/>
              <a:t>Religion &amp; Music</a:t>
            </a:r>
          </a:p>
          <a:p>
            <a:pPr lvl="1" eaLnBrk="1" hangingPunct="1"/>
            <a:r>
              <a:rPr lang="en-US" dirty="0" smtClean="0"/>
              <a:t>Feigning illness and injury</a:t>
            </a:r>
          </a:p>
          <a:p>
            <a:pPr lvl="1" eaLnBrk="1" hangingPunct="1"/>
            <a:r>
              <a:rPr lang="en-US" dirty="0" smtClean="0"/>
              <a:t>Sabotaging work</a:t>
            </a:r>
          </a:p>
          <a:p>
            <a:pPr lvl="1" eaLnBrk="1" hangingPunct="1"/>
            <a:r>
              <a:rPr lang="en-US" dirty="0" smtClean="0"/>
              <a:t>Sneaking away to meet as a group and dance</a:t>
            </a:r>
          </a:p>
          <a:p>
            <a:pPr lvl="1"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Chapter 5 – More Resistance to Slavery</a:t>
            </a:r>
          </a:p>
        </p:txBody>
      </p:sp>
      <p:sp>
        <p:nvSpPr>
          <p:cNvPr id="6147" name="Rectangle 3"/>
          <p:cNvSpPr>
            <a:spLocks noGrp="1" noChangeArrowheads="1"/>
          </p:cNvSpPr>
          <p:nvPr>
            <p:ph type="body" idx="1"/>
          </p:nvPr>
        </p:nvSpPr>
        <p:spPr>
          <a:xfrm>
            <a:off x="1066800" y="1752600"/>
            <a:ext cx="5715000" cy="4876800"/>
          </a:xfrm>
        </p:spPr>
        <p:txBody>
          <a:bodyPr/>
          <a:lstStyle/>
          <a:p>
            <a:pPr eaLnBrk="1" hangingPunct="1"/>
            <a:r>
              <a:rPr lang="en-US" dirty="0" smtClean="0"/>
              <a:t>Others took more active resistance</a:t>
            </a:r>
          </a:p>
          <a:p>
            <a:pPr lvl="1" eaLnBrk="1" hangingPunct="1"/>
            <a:r>
              <a:rPr lang="en-US" dirty="0" smtClean="0"/>
              <a:t>Slave insurrections (all in United States failed)</a:t>
            </a:r>
          </a:p>
          <a:p>
            <a:pPr lvl="1" eaLnBrk="1" hangingPunct="1"/>
            <a:r>
              <a:rPr lang="en-US" dirty="0" smtClean="0"/>
              <a:t>Escape to freedom</a:t>
            </a:r>
          </a:p>
          <a:p>
            <a:pPr lvl="1" eaLnBrk="1" hangingPunct="1"/>
            <a:r>
              <a:rPr lang="en-US" dirty="0" smtClean="0"/>
              <a:t>Suicide, especially if caught while trying to escape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6 - Emancipation</a:t>
            </a:r>
            <a:endParaRPr lang="en-US" dirty="0"/>
          </a:p>
        </p:txBody>
      </p:sp>
      <p:sp>
        <p:nvSpPr>
          <p:cNvPr id="3" name="Content Placeholder 2"/>
          <p:cNvSpPr>
            <a:spLocks noGrp="1"/>
          </p:cNvSpPr>
          <p:nvPr>
            <p:ph idx="1"/>
          </p:nvPr>
        </p:nvSpPr>
        <p:spPr>
          <a:xfrm>
            <a:off x="1279524" y="1600200"/>
            <a:ext cx="5502276" cy="4525963"/>
          </a:xfrm>
        </p:spPr>
        <p:txBody>
          <a:bodyPr/>
          <a:lstStyle/>
          <a:p>
            <a:r>
              <a:rPr lang="en-US" sz="2400" dirty="0" smtClean="0"/>
              <a:t>With the outbreak of the Civil War, slaves served for both the Union and Confederate Armies</a:t>
            </a:r>
          </a:p>
          <a:p>
            <a:r>
              <a:rPr lang="en-US" sz="2400" dirty="0" smtClean="0"/>
              <a:t>In the Union Armies, former slaves were given a wage for their work</a:t>
            </a:r>
          </a:p>
          <a:p>
            <a:pPr>
              <a:buNone/>
            </a:pPr>
            <a:endParaRPr lang="en-US" sz="800" dirty="0" smtClean="0"/>
          </a:p>
          <a:p>
            <a:pPr>
              <a:buNone/>
            </a:pPr>
            <a:r>
              <a:rPr lang="en-US" sz="2000" dirty="0" smtClean="0"/>
              <a:t>    “</a:t>
            </a:r>
            <a:r>
              <a:rPr lang="en-US" sz="2000" i="1" dirty="0" smtClean="0"/>
              <a:t>Don’t be scared of the Yankees.  And even if we should get killed, it won’t be much worse than staying here.” </a:t>
            </a:r>
          </a:p>
          <a:p>
            <a:pPr>
              <a:buNone/>
            </a:pPr>
            <a:endParaRPr lang="en-US" sz="800" i="1" dirty="0" smtClean="0"/>
          </a:p>
          <a:p>
            <a:r>
              <a:rPr lang="en-US" sz="2400" dirty="0" smtClean="0"/>
              <a:t>In the Confederate Armies, slaves served as body servants or stayed on the Plantation to feed the war effort. </a:t>
            </a:r>
          </a:p>
          <a:p>
            <a:endParaRPr lang="en-US" sz="2000" i="1" dirty="0" smtClean="0"/>
          </a:p>
          <a:p>
            <a:pPr>
              <a:buNone/>
            </a:pPr>
            <a:endParaRPr lang="en-US" sz="2000" dirty="0" smtClean="0"/>
          </a:p>
          <a:p>
            <a:pPr>
              <a:buNone/>
            </a:pPr>
            <a:endParaRPr lang="en-US" sz="24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ck of books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Stack of books design template</Template>
  <TotalTime>267</TotalTime>
  <Words>1036</Words>
  <Application>Microsoft Office PowerPoint</Application>
  <PresentationFormat>On-screen Show (4:3)</PresentationFormat>
  <Paragraphs>88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Stack of books design template</vt:lpstr>
      <vt:lpstr>To Be a Slave by Julius Lester</vt:lpstr>
      <vt:lpstr>How the Story is Told</vt:lpstr>
      <vt:lpstr>Prologue - Taken from Africa</vt:lpstr>
      <vt:lpstr>Chapter 1 - To Be a Slave</vt:lpstr>
      <vt:lpstr>Chapter 2 - The Auction Block</vt:lpstr>
      <vt:lpstr>Chapter 3 – The Plantation</vt:lpstr>
      <vt:lpstr>Chapter 4 – Resistance to Slavery</vt:lpstr>
      <vt:lpstr>Chapter 5 – More Resistance to Slavery</vt:lpstr>
      <vt:lpstr>Chapter 6 - Emancipation</vt:lpstr>
      <vt:lpstr>Chapter 6 – Emancipation </vt:lpstr>
      <vt:lpstr>Chapter 7 - After Emancipation</vt:lpstr>
      <vt:lpstr>Epilogue</vt:lpstr>
      <vt:lpstr>How to use in the Classroom</vt:lpstr>
      <vt:lpstr>How to Use in the Classroom</vt:lpstr>
      <vt:lpstr>How to Use in the Classroom</vt:lpstr>
    </vt:vector>
  </TitlesOfParts>
  <Company>CCHS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Be a Slave by Julius Lester</dc:title>
  <dc:creator>panthershawn</dc:creator>
  <cp:lastModifiedBy>panthershawn</cp:lastModifiedBy>
  <cp:revision>6</cp:revision>
  <dcterms:created xsi:type="dcterms:W3CDTF">2009-03-28T16:01:00Z</dcterms:created>
  <dcterms:modified xsi:type="dcterms:W3CDTF">2009-03-31T21:10:04Z</dcterms:modified>
</cp:coreProperties>
</file>